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1"/>
    <p:sldId id="260" r:id="rId12"/>
  </p:sldIdLst>
  <p:sldSz cx="14630400" cy="82296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Personne 001 : 533 % de capacité</a:t>
            </a:r>
          </a:p>
          <a:p>
            <a:r>
              <a:t>1.6 FTE pour 0.3 FTE, pic oct. 2026</a:t>
            </a:r>
          </a:p>
          <a:p>
            <a:r>
              <a:t>Action : Réaffecter ou décaler des tâches</a:t>
            </a:r>
          </a:p>
          <a:p/>
          <a:p>
            <a:r>
              <a:t>Personne 002 : 350 % de capacité (approbateur)</a:t>
            </a:r>
          </a:p>
          <a:p>
            <a:r>
              <a:t>28.0 pts pour 8.0 pts</a:t>
            </a:r>
          </a:p>
          <a:p>
            <a:r>
              <a:t>Action : Arbitrer les approbations en attente</a:t>
            </a:r>
          </a:p>
          <a:p/>
          <a:p>
            <a:r>
              <a:t>Production Assemblage : demande de changement à 335 % de sa capacité</a:t>
            </a:r>
          </a:p>
          <a:p>
            <a:r>
              <a:t>pic en nov. 2026 (669.6 pts pour 200.0)</a:t>
            </a:r>
          </a:p>
          <a:p>
            <a:r>
              <a:t>Action : Étaler les déploiements</a:t>
            </a:r>
          </a:p>
          <a:p/>
          <a:p>
            <a:r>
              <a:t>Axe 9 (hors référentiel exporté) : aucune initiative active sur cet axe</a:t>
            </a:r>
          </a:p>
          <a:p>
            <a:r>
              <a:t>axe sans initiative</a:t>
            </a:r>
          </a:p>
          <a:p>
            <a:r>
              <a:t>Action : Lancer ou rattacher une initiative</a:t>
            </a:r>
          </a:p>
          <a:p/>
          <a:p>
            <a:r>
              <a:t>Méthodes Industrialisation : demande de changement à 124 % de sa capacité</a:t>
            </a:r>
          </a:p>
          <a:p>
            <a:r>
              <a:t>pic en déc. 2026 (248.3 pts pour 200.0)</a:t>
            </a:r>
          </a:p>
          <a:p>
            <a:r>
              <a:t>Action : Étaler les déploiements</a:t>
            </a:r>
          </a:p>
          <a:p/>
          <a:p>
            <a:r>
              <a:t>« Projet 2101 · Détrompage d'un poste de montage – Site A » développé séparément sur 4 sites</a:t>
            </a:r>
          </a:p>
          <a:p>
            <a:r>
              <a:t>Site A, Site B, Site D, Site E</a:t>
            </a:r>
          </a:p>
          <a:p>
            <a:r>
              <a:t>Action : Mutualiser la solution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Initiative : Projet 2103 · Détrompage d'un poste de montage – Site E | Site : Site E | Stratégie : 100.0 | Valeur : 62.7 | Risque : 15.0 | Capacité % : 133.3 | Changement % : 60.6 | Recommandation : PAUSE</a:t>
            </a:r>
          </a:p>
          <a:p>
            <a:r>
              <a:t>Règle PAUSE : (change &gt;= critical or capacity &gt;= critical) and value &lt; high (seuils : high=70, critical=120).</a:t>
            </a:r>
          </a:p>
          <a:p>
            <a:r>
              <a:t>Stratégie=100.0, Valeur=62.7, Risque=15.0, Capacité=133.3 %, Changement=60.6 %, Similarité active=100.0.</a:t>
            </a:r>
          </a:p>
          <a:p>
            <a:r>
              <a:t>Similarité 100.0 avec « Projet 2101 · Détrompage d'un poste de montage – Site A » ; initiative active.</a:t>
            </a:r>
          </a:p>
          <a:p>
            <a:r>
              <a:t>Solution comparable ailleurs (REUSABLE_SOLUTION) : réutiliser plutôt que refaire « Projet 2101 · Détrompage d'un poste de montage – Site A ».</a:t>
            </a:r>
          </a:p>
          <a:p>
            <a:r>
              <a:t>Risque : sponsor absent=False, responsable absent=False, confiance=3, amont à risque=0, dépendants aval=0.</a:t>
            </a:r>
          </a:p>
          <a:p>
            <a:r>
              <a:t>Scores fondés sur les données documentées du périmètre visible ; zéro saturation signifie aucune charge calculée, sans garantie de disponibilité.</a:t>
            </a:r>
          </a:p>
          <a:p/>
          <a:p>
            <a:r>
              <a:t>Initiative : Projet 2112 · Approvisionnement Kanban bord de ligne – Site E | Site : Site E | Stratégie : 100.0 | Valeur : 41.7 | Risque : 22.5 | Capacité % : 200.0 | Changement % : 60.6 | Recommandation : PAUSE</a:t>
            </a:r>
          </a:p>
          <a:p>
            <a:r>
              <a:t>Règle PAUSE : (change &gt;= critical or capacity &gt;= critical) and value &lt; high (seuils : high=70, critical=120).</a:t>
            </a:r>
          </a:p>
          <a:p>
            <a:r>
              <a:t>Stratégie=100.0, Valeur=41.7, Risque=22.5, Capacité=200.0 %, Changement=60.6 %, Similarité active=100.0.</a:t>
            </a:r>
          </a:p>
          <a:p>
            <a:r>
              <a:t>Similarité 100.0 avec « Projet 2111 · Approvisionnement Kanban bord de ligne – Site A » ; initiative active.</a:t>
            </a:r>
          </a:p>
          <a:p>
            <a:r>
              <a:t>Solution comparable ailleurs (REUSABLE_SOLUTION) : réutiliser plutôt que refaire « Projet 2111 · Approvisionnement Kanban bord de ligne – Site A ».</a:t>
            </a:r>
          </a:p>
          <a:p>
            <a:r>
              <a:t>Risque : sponsor absent=False, responsable absent=False, confiance=2, amont à risque=0, dépendants aval=0.</a:t>
            </a:r>
          </a:p>
          <a:p>
            <a:r>
              <a:t>Scores fondés sur les données documentées du périmètre visible ; zéro saturation signifie aucune charge calculée, sans garantie de disponibilité.</a:t>
            </a:r>
          </a:p>
          <a:p/>
          <a:p>
            <a:r>
              <a:t>Initiative : Projet 2137 · Réduction des temps de changement (SMED) – Site E | Site : Site E | Stratégie : 100.0 | Valeur : 42.7 | Risque : 0.0 | Capacité % : 133.3 | Changement % : 60.6 | Recommandation : PAUSE</a:t>
            </a:r>
          </a:p>
          <a:p>
            <a:r>
              <a:t>Règle PAUSE : (change &gt;= critical or capacity &gt;= critical) and value &lt; high (seuils : high=70, critical=120).</a:t>
            </a:r>
          </a:p>
          <a:p>
            <a:r>
              <a:t>Stratégie=100.0, Valeur=42.7, Risque=0.0, Capacité=133.3 %, Changement=60.6 %, Similarité active=100.0.</a:t>
            </a:r>
          </a:p>
          <a:p>
            <a:r>
              <a:t>Similarité 100.0 avec « Projet 2107 · Réduction des temps de changement (SMED) – Site C » ; initiative active.</a:t>
            </a:r>
          </a:p>
          <a:p>
            <a:r>
              <a:t>Solution comparable ailleurs (REUSABLE_SOLUTION) : réutiliser plutôt que refaire « Projet 2107 · Réduction des temps de changement (SMED) – Site C ».</a:t>
            </a:r>
          </a:p>
          <a:p>
            <a:r>
              <a:t>Risque : sponsor absent=False, responsable absent=False, confiance=5, amont à risque=0, dépendants aval=0.</a:t>
            </a:r>
          </a:p>
          <a:p>
            <a:r>
              <a:t>Scores fondés sur les données documentées du périmètre visible ; zéro saturation signifie aucune charge calculée, sans garantie de disponibilité.</a:t>
            </a:r>
          </a:p>
          <a:p/>
          <a:p>
            <a:r>
              <a:t>Initiative : Projet 2145 · Maintenance autonome des équipements (TPM) – Site E | Site : Site E | Stratégie : 100.0 | Valeur : 48.7 | Risque : 22.5 | Capacité % : 200.0 | Changement % : 60.6 | Recommandation : PAUSE</a:t>
            </a:r>
          </a:p>
          <a:p>
            <a:r>
              <a:t>Règle PAUSE : (change &gt;= critical or capacity &gt;= critical) and value &lt; high (seuils : high=70, critical=120).</a:t>
            </a:r>
          </a:p>
          <a:p>
            <a:r>
              <a:t>Stratégie=100.0, Valeur=48.7, Risque=22.5, Capacité=200.0 %, Changement=60.6 %, Similarité active=100.0.</a:t>
            </a:r>
          </a:p>
          <a:p>
            <a:r>
              <a:t>Similarité 100.0 avec « Projet 2122 · Maintenance autonome des équipements (TPM) – Site C » ; initiative active.</a:t>
            </a:r>
          </a:p>
          <a:p>
            <a:r>
              <a:t>Solution comparable ailleurs (REUSABLE_SOLUTION) : réutiliser plutôt que refaire « Projet 2122 · Maintenance autonome des équipements (TPM) – Site C ».</a:t>
            </a:r>
          </a:p>
          <a:p>
            <a:r>
              <a:t>Risque : sponsor absent=False, responsable absent=False, confiance=2, amont à risque=0, dépendants aval=0.</a:t>
            </a:r>
          </a:p>
          <a:p>
            <a:r>
              <a:t>Scores fondés sur les données documentées du périmètre visible ; zéro saturation signifie aucune charge calculée, sans garantie de disponibilité.</a:t>
            </a:r>
          </a:p>
          <a:p/>
          <a:p>
            <a:r>
              <a:t>Initiative : Projet 2301 · Traçabilité numérique des paramètres de production – Site A | Site : Site A | Stratégie : 100.0 | Valeur : 47.7 | Risque : 32.5 | Capacité % : 533.3 | Changement % : 263.6 | Recommandation : PAUSE</a:t>
            </a:r>
          </a:p>
          <a:p>
            <a:r>
              <a:t>Règle PAUSE : (change &gt;= critical or capacity &gt;= critical) and value &lt; high (seuils : high=70, critical=120).</a:t>
            </a:r>
          </a:p>
          <a:p>
            <a:r>
              <a:t>Stratégie=100.0, Valeur=47.7, Risque=32.5, Capacité=533.3 %, Changement=263.6 %, Similarité active=73.2.</a:t>
            </a:r>
          </a:p>
          <a:p>
            <a:r>
              <a:t>Similarité 73.2 avec « Projet 2140 · Instructions de travail numériques – Site C » ; initiative active.</a:t>
            </a:r>
          </a:p>
          <a:p>
            <a:r>
              <a:t>Solution comparable ailleurs (SYNERGY) : réutiliser plutôt que refaire « Projet 2140 · Instructions de travail numériques – Site C ».</a:t>
            </a:r>
          </a:p>
          <a:p>
            <a:r>
              <a:t>Risque : sponsor absent=False, responsable absent=False, confiance=2, amont à risque=0, dépendants aval=2.</a:t>
            </a:r>
          </a:p>
          <a:p>
            <a:r>
              <a:t>Scores fondés sur les données documentées du périmètre visible ; zéro saturation signifie aucune charge calculée, sans garantie de disponibilité.</a:t>
            </a:r>
          </a:p>
          <a:p/>
          <a:p>
            <a:r>
              <a:t>Initiative : Projet 2303 · Maîtrise statistique des procédés (SPC) – Site A | Site : Site A | Stratégie : 100.0 | Valeur : 46.5 | Risque : 45.0 | Capacité % : 200.0 | Changement % : 263.6 | Recommandation : PAUSE</a:t>
            </a:r>
          </a:p>
          <a:p>
            <a:r>
              <a:t>Règle PAUSE : (change &gt;= critical or capacity &gt;= critical) and value &lt; high (seuils : high=70, critical=120).</a:t>
            </a:r>
          </a:p>
          <a:p>
            <a:r>
              <a:t>Stratégie=100.0, Valeur=46.5, Risque=45.0, Capacité=200.0 %, Changement=263.6 %, Similarité active=0.0.</a:t>
            </a:r>
          </a:p>
          <a:p>
            <a:r>
              <a:t>Risque : sponsor absent=False, responsable absent=False, confiance=3, amont à risque=2, dépendants aval=0.</a:t>
            </a:r>
          </a:p>
          <a:p>
            <a:r>
              <a:t>Dépendances amont : Projet 2301 · Traçabilité numérique des paramètres de production – Site A, Projet 2302 · Dossier de production numérique (zéro papier) – Site A</a:t>
            </a:r>
          </a:p>
          <a:p>
            <a:r>
              <a:t>Scores fondés sur les données documentées du périmètre visible ; zéro saturation signifie aucune charge calculée, sans garantie de disponibilité.</a:t>
            </a:r>
          </a:p>
          <a:p/>
          <a:p>
            <a:r>
              <a:t>Initiative : Projet 2101 · Détrompage d'un poste de montage – Site A | Site : Site A | Stratégie : 100.0 | Valeur : 56.7 | Risque : 22.5 | Capacité % : 100.0 | Changement % : 263.6 | Recommandation : MERGE</a:t>
            </a:r>
          </a:p>
          <a:p>
            <a:r>
              <a:t>Règle MERGE : duplicate &gt;= merge_threshold and duplicate_active == True (seuils : merge_threshold=65).</a:t>
            </a:r>
          </a:p>
          <a:p>
            <a:r>
              <a:t>Stratégie=100.0, Valeur=56.7, Risque=22.5, Capacité=100.0 %, Changement=263.6 %, Similarité active=100.0.</a:t>
            </a:r>
          </a:p>
          <a:p>
            <a:r>
              <a:t>Similarité 100.0 avec « Projet 2102 · Détrompage d'un poste de montage – Site D » ; initiative active.</a:t>
            </a:r>
          </a:p>
          <a:p>
            <a:r>
              <a:t>Solution comparable ailleurs (REUSABLE_SOLUTION) : réutiliser plutôt que refaire « Projet 2102 · Détrompage d'un poste de montage – Site D ».</a:t>
            </a:r>
          </a:p>
          <a:p>
            <a:r>
              <a:t>Risque : sponsor absent=False, responsable absent=False, confiance=2, amont à risque=0, dépendants aval=0.</a:t>
            </a:r>
          </a:p>
          <a:p>
            <a:r>
              <a:t>Scores fondés sur les données documentées du périmètre visible ; zéro saturation signifie aucune charge calculée, sans garantie de disponibilité.</a:t>
            </a:r>
          </a:p>
          <a:p/>
          <a:p>
            <a:r>
              <a:t>Initiative : Projet 2104 · Instructions de travail numériques – Site A | Site : Site A | Stratégie : 100.0 | Valeur : 35.7 | Risque : 15.0 | Capacité % : 533.3 | Changement % : 263.6 | Recommandation : MERGE</a:t>
            </a:r>
          </a:p>
          <a:p>
            <a:r>
              <a:t>Règle MERGE : duplicate &gt;= merge_threshold and duplicate_active == True (seuils : merge_threshold=65).</a:t>
            </a:r>
          </a:p>
          <a:p>
            <a:r>
              <a:t>Stratégie=100.0, Valeur=35.7, Risque=15.0, Capacité=533.3 %, Changement=263.6 %, Similarité active=100.0.</a:t>
            </a:r>
          </a:p>
          <a:p>
            <a:r>
              <a:t>Similarité 100.0 avec « Projet 2105 · Instructions de travail numériques – Site B » ; initiative active.</a:t>
            </a:r>
          </a:p>
          <a:p>
            <a:r>
              <a:t>Solution comparable ailleurs (REUSABLE_SOLUTION) : réutiliser plutôt que refaire « Projet 2105 · Instructions de travail numériques – Site B ».</a:t>
            </a:r>
          </a:p>
          <a:p>
            <a:r>
              <a:t>Risque : sponsor absent=False, responsable absent=False, confiance=3, amont à risque=0, dépendants aval=0.</a:t>
            </a:r>
          </a:p>
          <a:p>
            <a:r>
              <a:t>Scores fondés sur les données documentées du périmètre visible ; zéro saturation signifie aucune charge calculée, sans garantie de disponibilité.</a:t>
            </a:r>
          </a:p>
          <a:p/>
          <a:p>
            <a:r>
              <a:t>Initiative : Projet 2109 · Rangement 5S des outillages – Site A | Site : Site A | Stratégie : 100.0 | Valeur : 34.5 | Risque : 15.0 | Capacité % : 533.3 | Changement % : 263.6 | Recommandation : MERGE</a:t>
            </a:r>
          </a:p>
          <a:p>
            <a:r>
              <a:t>Règle MERGE : duplicate &gt;= merge_threshold and duplicate_active == True (seuils : merge_threshold=65).</a:t>
            </a:r>
          </a:p>
          <a:p>
            <a:r>
              <a:t>Stratégie=100.0, Valeur=34.5, Risque=15.0, Capacité=533.3 %, Changement=263.6 %, Similarité active=96.5.</a:t>
            </a:r>
          </a:p>
          <a:p>
            <a:r>
              <a:t>Similarité 100.0 avec « Projet 2138 · Rangement 5S des outillages – Site D » ; initiative inactive.</a:t>
            </a:r>
          </a:p>
          <a:p>
            <a:r>
              <a:t>Candidate active : « Projet 2110 · Réduction du temps de recherche des outillages – Site A » (96.5).</a:t>
            </a:r>
          </a:p>
          <a:p>
            <a:r>
              <a:t>Risque : sponsor absent=False, responsable absent=False, confiance=3, amont à risque=0, dépendants aval=0.</a:t>
            </a:r>
          </a:p>
          <a:p>
            <a:r>
              <a:t>Scores fondés sur les données documentées du périmètre visible ; zéro saturation signifie aucune charge calculée, sans garantie de disponibilité.</a:t>
            </a:r>
          </a:p>
          <a:p/>
          <a:p>
            <a:r>
              <a:t>Initiative : Projet 2110 · Réduction du temps de recherche des outillages – Site A | Site : Site A | Stratégie : 100.0 | Valeur : 60.0 | Risque : 20 | Capacité % : 0.0 | Changement % : 0.0 | Recommandation : MERGE</a:t>
            </a:r>
          </a:p>
          <a:p>
            <a:r>
              <a:t>Règle MERGE : duplicate &gt;= merge_threshold and duplicate_active == True (seuils : merge_threshold=65).</a:t>
            </a:r>
          </a:p>
          <a:p>
            <a:r>
              <a:t>Stratégie=100.0, Valeur=60.0, Risque=20, Capacité=0.0 %, Changement=0.0 %, Similarité active=96.5.</a:t>
            </a:r>
          </a:p>
          <a:p>
            <a:r>
              <a:t>Similarité 99.9 avec « Projet 2138 · Rangement 5S des outillages – Site D » ; initiative inactive.</a:t>
            </a:r>
          </a:p>
          <a:p>
            <a:r>
              <a:t>Candidate active : « Projet 2109 · Rangement 5S des outillages – Site A » (96.5).</a:t>
            </a:r>
          </a:p>
          <a:p>
            <a:r>
              <a:t>Risque : sponsor absent=False, responsable absent=True, confiance=None, amont à risque=0, dépendants aval=0.</a:t>
            </a:r>
          </a:p>
          <a:p>
            <a:r>
              <a:t>Scores fondés sur les données documentées du périmètre visible ; zéro saturation signifie aucune charge calculée, sans garantie de disponibilité.</a:t>
            </a:r>
          </a:p>
          <a:p/>
          <a:p>
            <a:r>
              <a:t>Initiative : Projet 2119 · Préparation de kits par ordre de fabrication – Site A | Site : Site A | Stratégie : 100.0 | Valeur : 66.0 | Risque : 15.0 | Capacité % : 533.3 | Changement % : 263.6 | Recommandation : MERGE</a:t>
            </a:r>
          </a:p>
          <a:p>
            <a:r>
              <a:t>Règle MERGE : duplicate &gt;= merge_threshold and duplicate_active == True (seuils : merge_threshold=65).</a:t>
            </a:r>
          </a:p>
          <a:p>
            <a:r>
              <a:t>Stratégie=100.0, Valeur=66.0, Risque=15.0, Capacité=533.3 %, Changement=263.6 %, Similarité active=87.3.</a:t>
            </a:r>
          </a:p>
          <a:p>
            <a:r>
              <a:t>Similarité 100.0 avec « Projet 2136 · Préparation de kits par ordre de fabrication – Site F » ; initiative inactive.</a:t>
            </a:r>
          </a:p>
          <a:p>
            <a:r>
              <a:t>Candidate active : « Projet 2153 · Préparation de kits par ordre de fabrication – Site A (zone 3) » (87.3).</a:t>
            </a:r>
          </a:p>
          <a:p>
            <a:r>
              <a:t>Risque : sponsor absent=False, responsable absent=False, confiance=3, amont à risque=0, dépendants aval=0.</a:t>
            </a:r>
          </a:p>
          <a:p>
            <a:r>
              <a:t>Scores fondés sur les données documentées du périmètre visible ; zéro saturation signifie aucune charge calculée, sans garantie de disponibilité.</a:t>
            </a:r>
          </a:p>
          <a:p/>
          <a:p>
            <a:r>
              <a:t>Initiative : Projet 2120 · Poste de travail réglable en hauteur – Site A | Site : Site A | Stratégie : 100.0 | Valeur : 72.0 | Risque : 22.5 | Capacité % : 533.3 | Changement % : 263.6 | Recommandation : MERGE</a:t>
            </a:r>
          </a:p>
          <a:p>
            <a:r>
              <a:t>Règle MERGE : duplicate &gt;= merge_threshold and duplicate_active == True (seuils : merge_threshold=65).</a:t>
            </a:r>
          </a:p>
          <a:p>
            <a:r>
              <a:t>Stratégie=100.0, Valeur=72.0, Risque=22.5, Capacité=533.3 %, Changement=263.6 %, Similarité active=100.0.</a:t>
            </a:r>
          </a:p>
          <a:p>
            <a:r>
              <a:t>Similarité 100.0 avec « Projet 2134 · Poste de travail réglable en hauteur – Site D » ; initiative active.</a:t>
            </a:r>
          </a:p>
          <a:p>
            <a:r>
              <a:t>Solution comparable ailleurs (REUSABLE_SOLUTION) : réutiliser plutôt que refaire « Projet 2134 · Poste de travail réglable en hauteur – Site D ».</a:t>
            </a:r>
          </a:p>
          <a:p>
            <a:r>
              <a:t>Risque : sponsor absent=False, responsable absent=False, confiance=2, amont à risque=0, dépendants aval=0.</a:t>
            </a:r>
          </a:p>
          <a:p>
            <a:r>
              <a:t>Scores fondés sur les données documentées du périmètre visible ; zéro saturation signifie aucune charge calculée, sans garantie de disponibilité.</a:t>
            </a:r>
          </a:p>
          <a:p/>
          <a:p>
            <a:r>
              <a:t>Initiative : Projet 2121 · Ordonnancement visuel de l'atelier – Site A | Site : Site A | Stratégie : 100.0 | Valeur : 60.0 | Risque : 15.0 | Capacité % : 533.3 | Changement % : 263.6 | Recommandation : MERGE</a:t>
            </a:r>
          </a:p>
          <a:p>
            <a:r>
              <a:t>Règle MERGE : duplicate &gt;= merge_threshold and duplicate_active == True (seuils : merge_threshold=65).</a:t>
            </a:r>
          </a:p>
          <a:p>
            <a:r>
              <a:t>Stratégie=100.0, Valeur=60.0, Risque=15.0, Capacité=533.3 %, Changement=263.6 %, Similarité active=100.0.</a:t>
            </a:r>
          </a:p>
          <a:p>
            <a:r>
              <a:t>Similarité 100.0 avec « Projet 2135 · Ordonnancement visuel de l'atelier – Site E » ; initiative active.</a:t>
            </a:r>
          </a:p>
          <a:p>
            <a:r>
              <a:t>Solution comparable ailleurs (REUSABLE_SOLUTION) : réutiliser plutôt que refaire « Projet 2135 · Ordonnancement visuel de l'atelier – Site E ».</a:t>
            </a:r>
          </a:p>
          <a:p>
            <a:r>
              <a:t>Risque : sponsor absent=False, responsable absent=False, confiance=3, amont à risque=0, dépendants aval=0.</a:t>
            </a:r>
          </a:p>
          <a:p>
            <a:r>
              <a:t>Scores fondés sur les données documentées du périmètre visible ; zéro saturation signifie aucune charge calculée, sans garantie de disponibilité.</a:t>
            </a:r>
          </a:p>
          <a:p/>
          <a:p>
            <a:r>
              <a:t>Initiative : Projet 2122 · Maintenance autonome des équipements (TPM) – Site C | Site : Site C | Stratégie : 100.0 | Valeur : 41.7 | Risque : 15.0 | Capacité % : 66.7 | Changement % : 30.0 | Recommandation : MERGE</a:t>
            </a:r>
          </a:p>
          <a:p>
            <a:r>
              <a:t>Règle MERGE : duplicate &gt;= merge_threshold and duplicate_active == True (seuils : merge_threshold=65).</a:t>
            </a:r>
          </a:p>
          <a:p>
            <a:r>
              <a:t>Stratégie=100.0, Valeur=41.7, Risque=15.0, Capacité=66.7 %, Changement=30.0 %, Similarité active=100.0.</a:t>
            </a:r>
          </a:p>
          <a:p>
            <a:r>
              <a:t>Similarité 100.0 avec « Projet 2123 · Maintenance autonome des équipements (TPM) – Site B » ; initiative inactive.</a:t>
            </a:r>
          </a:p>
          <a:p>
            <a:r>
              <a:t>Solution comparable ailleurs (REUSABLE_SOLUTION) : réutiliser plutôt que refaire « Projet 2145 · Maintenance autonome des équipements (TPM) – Site E ».</a:t>
            </a:r>
          </a:p>
          <a:p>
            <a:r>
              <a:t>Candidate active : « Projet 2145 · Maintenance autonome des équipements (TPM) – Site E » (100.0).</a:t>
            </a:r>
          </a:p>
          <a:p>
            <a:r>
              <a:t>Risque : sponsor absent=False, responsable absent=False, confiance=3, amont à risque=0, dépendants aval=0.</a:t>
            </a:r>
          </a:p>
          <a:p>
            <a:r>
              <a:t>Scores fondés sur les données documentées du périmètre visible ; zéro saturation signifie aucune charge calculée, sans garantie de disponibilité.</a:t>
            </a:r>
          </a:p>
          <a:p/>
          <a:p>
            <a:r>
              <a:t>Initiative : Projet 2124 · Maintenance prédictive par capteurs – Site C | Site : Site C | Stratégie : 100.0 | Valeur : 60.0 | Risque : 20 | Capacité % : 0.0 | Changement % : 0.0 | Recommandation : MERGE</a:t>
            </a:r>
          </a:p>
          <a:p>
            <a:r>
              <a:t>Règle MERGE : duplicate &gt;= merge_threshold and duplicate_active == True (seuils : merge_threshold=65).</a:t>
            </a:r>
          </a:p>
          <a:p>
            <a:r>
              <a:t>Stratégie=100.0, Valeur=60.0, Risque=20, Capacité=0.0 %, Changement=0.0 %, Similarité active=100.0.</a:t>
            </a:r>
          </a:p>
          <a:p>
            <a:r>
              <a:t>Similarité 100.0 avec « Projet 2148 · Maintenance prédictive par capteurs – Site A » ; initiative active.</a:t>
            </a:r>
          </a:p>
          <a:p>
            <a:r>
              <a:t>Solution comparable ailleurs (REUSABLE_SOLUTION) : réutiliser plutôt que refaire « Projet 2148 · Maintenance prédictive par capteurs – Site A ».</a:t>
            </a:r>
          </a:p>
          <a:p>
            <a:r>
              <a:t>Risque : sponsor absent=False, responsable absent=True, confiance=None, amont à risque=0, dépendants aval=0.</a:t>
            </a:r>
          </a:p>
          <a:p>
            <a:r>
              <a:t>Scores fondés sur les données documentées du périmètre visible ; zéro saturation signifie aucune charge calculée, sans garantie de disponibilité.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35331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3500" b="1">
                <a:solidFill>
                  <a:srgbClr val="203142"/>
                </a:solidFill>
                <a:latin typeface="Aptos"/>
              </a:defRPr>
            </a:pPr>
            <a:r>
              <a:t>Transformation Intelligence Platform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772400"/>
            <a:ext cx="12801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0">
                <a:solidFill>
                  <a:srgbClr val="5B6772"/>
                </a:solidFill>
                <a:latin typeface="Aptos"/>
              </a:defRPr>
            </a:pPr>
            <a:r>
              <a:t>2026-09-24 · enterprise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33120" y="777240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0">
                <a:solidFill>
                  <a:srgbClr val="5B6772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5" name="band"/>
          <p:cNvSpPr/>
          <p:nvPr/>
        </p:nvSpPr>
        <p:spPr>
          <a:xfrm>
            <a:off x="0" y="0"/>
            <a:ext cx="274320" cy="8229600"/>
          </a:xfrm>
          <a:prstGeom prst="rect">
            <a:avLst/>
          </a:prstGeom>
          <a:solidFill>
            <a:srgbClr val="C9D8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377440"/>
            <a:ext cx="1353312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5000" b="1">
                <a:solidFill>
                  <a:srgbClr val="203142"/>
                </a:solidFill>
                <a:latin typeface="Aptos"/>
              </a:defRPr>
            </a:pPr>
            <a:r>
              <a:t>Cockpit de décision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840480"/>
            <a:ext cx="13533120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400" b="0">
                <a:solidFill>
                  <a:srgbClr val="203142"/>
                </a:solidFill>
                <a:latin typeface="Aptos"/>
              </a:defRPr>
            </a:pPr>
            <a:r>
              <a:t>Date : 2026-09-24</a:t>
            </a:r>
          </a:p>
          <a:p>
            <a:pPr>
              <a:defRPr sz="2400" b="0">
                <a:solidFill>
                  <a:srgbClr val="203142"/>
                </a:solidFill>
                <a:latin typeface="Aptos"/>
              </a:defRPr>
            </a:pPr>
            <a:r>
              <a:t>Périmètre : enterprise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35331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3500" b="1">
                <a:solidFill>
                  <a:srgbClr val="203142"/>
                </a:solidFill>
                <a:latin typeface="Aptos"/>
              </a:defRPr>
            </a:pPr>
            <a:r>
              <a:t>Les cinq indicateurs du portefeuille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772400"/>
            <a:ext cx="12801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0">
                <a:solidFill>
                  <a:srgbClr val="5B6772"/>
                </a:solidFill>
                <a:latin typeface="Aptos"/>
              </a:defRPr>
            </a:pPr>
            <a:r>
              <a:t>2026-09-24 · enterprise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33120" y="777240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0">
                <a:solidFill>
                  <a:srgbClr val="5B6772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5" name="tile-initiatives"/>
          <p:cNvSpPr/>
          <p:nvPr/>
        </p:nvSpPr>
        <p:spPr>
          <a:xfrm>
            <a:off x="411480" y="1371600"/>
            <a:ext cx="13807440" cy="1097280"/>
          </a:xfrm>
          <a:prstGeom prst="roundRect">
            <a:avLst/>
          </a:prstGeom>
          <a:solidFill>
            <a:srgbClr val="ECF1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ile-bar-initiatives"/>
          <p:cNvSpPr/>
          <p:nvPr/>
        </p:nvSpPr>
        <p:spPr>
          <a:xfrm>
            <a:off x="411480" y="1371600"/>
            <a:ext cx="64008" cy="1097280"/>
          </a:xfrm>
          <a:prstGeom prst="rect">
            <a:avLst/>
          </a:prstGeom>
          <a:solidFill>
            <a:srgbClr val="4A6F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417320"/>
            <a:ext cx="155448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000" b="1">
                <a:solidFill>
                  <a:srgbClr val="1F4FD6"/>
                </a:solidFill>
                <a:latin typeface="Aptos"/>
              </a:defRPr>
            </a:pPr>
            <a:r>
              <a:t>48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1417320"/>
            <a:ext cx="117957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400" b="1">
                <a:solidFill>
                  <a:srgbClr val="203142"/>
                </a:solidFill>
                <a:latin typeface="Aptos"/>
              </a:defRPr>
            </a:pPr>
            <a:r>
              <a:t>Initiatives actives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86000" y="1920240"/>
            <a:ext cx="117957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5B6772"/>
                </a:solidFill>
                <a:latin typeface="Aptos"/>
              </a:defRPr>
            </a:pPr>
            <a:r>
              <a:t>dont 24 en mise en œuvre · 62 au total</a:t>
            </a:r>
          </a:p>
        </p:txBody>
      </p:sp>
      <p:sp>
        <p:nvSpPr>
          <p:cNvPr id="10" name="tile-resource_saturation"/>
          <p:cNvSpPr/>
          <p:nvPr/>
        </p:nvSpPr>
        <p:spPr>
          <a:xfrm>
            <a:off x="411480" y="2560320"/>
            <a:ext cx="13807440" cy="1097280"/>
          </a:xfrm>
          <a:prstGeom prst="roundRect">
            <a:avLst/>
          </a:prstGeom>
          <a:solidFill>
            <a:srgbClr val="FCE9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ile-bar-resource_saturation"/>
          <p:cNvSpPr/>
          <p:nvPr/>
        </p:nvSpPr>
        <p:spPr>
          <a:xfrm>
            <a:off x="411480" y="2560320"/>
            <a:ext cx="64008" cy="1097280"/>
          </a:xfrm>
          <a:prstGeom prst="rect">
            <a:avLst/>
          </a:prstGeom>
          <a:solidFill>
            <a:srgbClr val="B848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8640" y="2606040"/>
            <a:ext cx="155448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000" b="1">
                <a:solidFill>
                  <a:srgbClr val="A3342A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86000" y="2606040"/>
            <a:ext cx="117957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400" b="1">
                <a:solidFill>
                  <a:srgbClr val="203142"/>
                </a:solidFill>
                <a:latin typeface="Aptos"/>
              </a:defRPr>
            </a:pPr>
            <a:r>
              <a:t>Personnes saturées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86000" y="3108960"/>
            <a:ext cx="117957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5B6772"/>
                </a:solidFill>
                <a:latin typeface="Aptos"/>
              </a:defRPr>
            </a:pPr>
            <a:r>
              <a:t>&gt; 100 % de capacité · 6 prochains mois</a:t>
            </a:r>
          </a:p>
        </p:txBody>
      </p:sp>
      <p:sp>
        <p:nvSpPr>
          <p:cNvPr id="15" name="tile-change_saturation"/>
          <p:cNvSpPr/>
          <p:nvPr/>
        </p:nvSpPr>
        <p:spPr>
          <a:xfrm>
            <a:off x="411480" y="3749040"/>
            <a:ext cx="13807440" cy="1097280"/>
          </a:xfrm>
          <a:prstGeom prst="roundRect">
            <a:avLst/>
          </a:prstGeom>
          <a:solidFill>
            <a:srgbClr val="FCE9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ile-bar-change_saturation"/>
          <p:cNvSpPr/>
          <p:nvPr/>
        </p:nvSpPr>
        <p:spPr>
          <a:xfrm>
            <a:off x="411480" y="3749040"/>
            <a:ext cx="64008" cy="1097280"/>
          </a:xfrm>
          <a:prstGeom prst="rect">
            <a:avLst/>
          </a:prstGeom>
          <a:solidFill>
            <a:srgbClr val="B848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3794760"/>
            <a:ext cx="155448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000" b="1">
                <a:solidFill>
                  <a:srgbClr val="A3342A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86000" y="3794760"/>
            <a:ext cx="117957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400" b="1">
                <a:solidFill>
                  <a:srgbClr val="203142"/>
                </a:solidFill>
                <a:latin typeface="Aptos"/>
              </a:defRPr>
            </a:pPr>
            <a:r>
              <a:t>Unités en surcharge de changement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86000" y="4297680"/>
            <a:ext cx="117957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5B6772"/>
                </a:solidFill>
                <a:latin typeface="Aptos"/>
              </a:defRPr>
            </a:pPr>
            <a:r>
              <a:t>sur 10 unités suivies</a:t>
            </a:r>
          </a:p>
        </p:txBody>
      </p:sp>
      <p:sp>
        <p:nvSpPr>
          <p:cNvPr id="20" name="tile-potential_duplicates"/>
          <p:cNvSpPr/>
          <p:nvPr/>
        </p:nvSpPr>
        <p:spPr>
          <a:xfrm>
            <a:off x="411480" y="4937760"/>
            <a:ext cx="13807440" cy="1097280"/>
          </a:xfrm>
          <a:prstGeom prst="roundRect">
            <a:avLst/>
          </a:prstGeom>
          <a:solidFill>
            <a:srgbClr val="FBF2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ile-bar-potential_duplicates"/>
          <p:cNvSpPr/>
          <p:nvPr/>
        </p:nvSpPr>
        <p:spPr>
          <a:xfrm>
            <a:off x="411480" y="4937760"/>
            <a:ext cx="64008" cy="1097280"/>
          </a:xfrm>
          <a:prstGeom prst="rect">
            <a:avLst/>
          </a:prstGeom>
          <a:solidFill>
            <a:srgbClr val="9A7A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48640" y="4983480"/>
            <a:ext cx="155448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000" b="1">
                <a:solidFill>
                  <a:srgbClr val="7A5800"/>
                </a:solidFill>
                <a:latin typeface="Aptos"/>
              </a:defRPr>
            </a:pPr>
            <a:r>
              <a:t>16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86000" y="4983480"/>
            <a:ext cx="117957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400" b="1">
                <a:solidFill>
                  <a:srgbClr val="203142"/>
                </a:solidFill>
                <a:latin typeface="Aptos"/>
              </a:defRPr>
            </a:pPr>
            <a:r>
              <a:t>Solutions à mutualiser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286000" y="5486400"/>
            <a:ext cx="117957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5B6772"/>
                </a:solidFill>
                <a:latin typeface="Aptos"/>
              </a:defRPr>
            </a:pPr>
            <a:r>
              <a:t>groupes présents sur plusieurs sites · 17 groupes au total</a:t>
            </a:r>
          </a:p>
        </p:txBody>
      </p:sp>
      <p:sp>
        <p:nvSpPr>
          <p:cNvPr id="25" name="tile-strategic_coverage"/>
          <p:cNvSpPr/>
          <p:nvPr/>
        </p:nvSpPr>
        <p:spPr>
          <a:xfrm>
            <a:off x="411480" y="6126480"/>
            <a:ext cx="13807440" cy="1097280"/>
          </a:xfrm>
          <a:prstGeom prst="roundRect">
            <a:avLst/>
          </a:prstGeom>
          <a:solidFill>
            <a:srgbClr val="FBF2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ile-bar-strategic_coverage"/>
          <p:cNvSpPr/>
          <p:nvPr/>
        </p:nvSpPr>
        <p:spPr>
          <a:xfrm>
            <a:off x="411480" y="6126480"/>
            <a:ext cx="64008" cy="1097280"/>
          </a:xfrm>
          <a:prstGeom prst="rect">
            <a:avLst/>
          </a:prstGeom>
          <a:solidFill>
            <a:srgbClr val="9A7A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48640" y="6172200"/>
            <a:ext cx="155448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000" b="1">
                <a:solidFill>
                  <a:srgbClr val="7A5800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286000" y="6172200"/>
            <a:ext cx="117957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400" b="1">
                <a:solidFill>
                  <a:srgbClr val="203142"/>
                </a:solidFill>
                <a:latin typeface="Aptos"/>
              </a:defRPr>
            </a:pPr>
            <a:r>
              <a:t>Écarts critiques de couverture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286000" y="6675120"/>
            <a:ext cx="117957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5B6772"/>
                </a:solidFill>
                <a:latin typeface="Aptos"/>
              </a:defRPr>
            </a:pPr>
            <a:r>
              <a:t>2 écarts au total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35331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3500" b="1">
                <a:solidFill>
                  <a:srgbClr val="203142"/>
                </a:solidFill>
                <a:latin typeface="Aptos"/>
              </a:defRPr>
            </a:pPr>
            <a:r>
              <a:t>Alertes prioritaires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772400"/>
            <a:ext cx="12801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0">
                <a:solidFill>
                  <a:srgbClr val="5B6772"/>
                </a:solidFill>
                <a:latin typeface="Aptos"/>
              </a:defRPr>
            </a:pPr>
            <a:r>
              <a:t>2026-09-24 · enterprise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33120" y="777240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0">
                <a:solidFill>
                  <a:srgbClr val="5B6772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5" name="alert-0"/>
          <p:cNvSpPr/>
          <p:nvPr/>
        </p:nvSpPr>
        <p:spPr>
          <a:xfrm>
            <a:off x="411480" y="1298448"/>
            <a:ext cx="13807440" cy="969264"/>
          </a:xfrm>
          <a:prstGeom prst="roundRect">
            <a:avLst/>
          </a:prstGeom>
          <a:solidFill>
            <a:srgbClr val="FCE9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alert-bar-0"/>
          <p:cNvSpPr/>
          <p:nvPr/>
        </p:nvSpPr>
        <p:spPr>
          <a:xfrm>
            <a:off x="411480" y="1298448"/>
            <a:ext cx="64008" cy="969264"/>
          </a:xfrm>
          <a:prstGeom prst="rect">
            <a:avLst/>
          </a:prstGeom>
          <a:solidFill>
            <a:srgbClr val="B848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325880"/>
            <a:ext cx="1353312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03142"/>
                </a:solidFill>
                <a:latin typeface="Aptos"/>
              </a:defRPr>
            </a:pPr>
            <a:r>
              <a:t>Personne 001 : 533 % de capacité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73352"/>
            <a:ext cx="135331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600" b="0">
                <a:solidFill>
                  <a:srgbClr val="5B6772"/>
                </a:solidFill>
                <a:latin typeface="Aptos"/>
              </a:defRPr>
            </a:pPr>
            <a:r>
              <a:t>1.6 FTE pour 0.3 FTE, pic oct.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975104"/>
            <a:ext cx="135331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600" b="0">
                <a:solidFill>
                  <a:srgbClr val="203142"/>
                </a:solidFill>
                <a:latin typeface="Aptos"/>
              </a:defRPr>
            </a:pPr>
            <a:r>
              <a:t>Action : Réaffecter ou décaler des tâches</a:t>
            </a:r>
          </a:p>
        </p:txBody>
      </p:sp>
      <p:sp>
        <p:nvSpPr>
          <p:cNvPr id="10" name="alert-1"/>
          <p:cNvSpPr/>
          <p:nvPr/>
        </p:nvSpPr>
        <p:spPr>
          <a:xfrm>
            <a:off x="411480" y="2322576"/>
            <a:ext cx="13807440" cy="969264"/>
          </a:xfrm>
          <a:prstGeom prst="roundRect">
            <a:avLst/>
          </a:prstGeom>
          <a:solidFill>
            <a:srgbClr val="FCE9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alert-bar-1"/>
          <p:cNvSpPr/>
          <p:nvPr/>
        </p:nvSpPr>
        <p:spPr>
          <a:xfrm>
            <a:off x="411480" y="2322576"/>
            <a:ext cx="64008" cy="969264"/>
          </a:xfrm>
          <a:prstGeom prst="rect">
            <a:avLst/>
          </a:prstGeom>
          <a:solidFill>
            <a:srgbClr val="B848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8640" y="2350008"/>
            <a:ext cx="1353312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03142"/>
                </a:solidFill>
                <a:latin typeface="Aptos"/>
              </a:defRPr>
            </a:pPr>
            <a:r>
              <a:t>Personne 002 : 350 % de capacité (approbateur)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697480"/>
            <a:ext cx="135331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600" b="0">
                <a:solidFill>
                  <a:srgbClr val="5B6772"/>
                </a:solidFill>
                <a:latin typeface="Aptos"/>
              </a:defRPr>
            </a:pPr>
            <a:r>
              <a:t>28.0 pts pour 8.0 pts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2999232"/>
            <a:ext cx="135331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600" b="0">
                <a:solidFill>
                  <a:srgbClr val="203142"/>
                </a:solidFill>
                <a:latin typeface="Aptos"/>
              </a:defRPr>
            </a:pPr>
            <a:r>
              <a:t>Action : Arbitrer les approbations en attente</a:t>
            </a:r>
          </a:p>
        </p:txBody>
      </p:sp>
      <p:sp>
        <p:nvSpPr>
          <p:cNvPr id="15" name="alert-2"/>
          <p:cNvSpPr/>
          <p:nvPr/>
        </p:nvSpPr>
        <p:spPr>
          <a:xfrm>
            <a:off x="411480" y="3346704"/>
            <a:ext cx="13807440" cy="969264"/>
          </a:xfrm>
          <a:prstGeom prst="roundRect">
            <a:avLst/>
          </a:prstGeom>
          <a:solidFill>
            <a:srgbClr val="FCE9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alert-bar-2"/>
          <p:cNvSpPr/>
          <p:nvPr/>
        </p:nvSpPr>
        <p:spPr>
          <a:xfrm>
            <a:off x="411480" y="3346704"/>
            <a:ext cx="64008" cy="969264"/>
          </a:xfrm>
          <a:prstGeom prst="rect">
            <a:avLst/>
          </a:prstGeom>
          <a:solidFill>
            <a:srgbClr val="B848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3374136"/>
            <a:ext cx="1353312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03142"/>
                </a:solidFill>
                <a:latin typeface="Aptos"/>
              </a:defRPr>
            </a:pPr>
            <a:r>
              <a:t>Production Assemblage : demande de changement à 335 % de sa capacité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3721608"/>
            <a:ext cx="135331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600" b="0">
                <a:solidFill>
                  <a:srgbClr val="5B6772"/>
                </a:solidFill>
                <a:latin typeface="Aptos"/>
              </a:defRPr>
            </a:pPr>
            <a:r>
              <a:t>pic en nov. 2026 (669.6 pts pour 200.0)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4023360"/>
            <a:ext cx="135331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600" b="0">
                <a:solidFill>
                  <a:srgbClr val="203142"/>
                </a:solidFill>
                <a:latin typeface="Aptos"/>
              </a:defRPr>
            </a:pPr>
            <a:r>
              <a:t>Action : Étaler les déploiements</a:t>
            </a:r>
          </a:p>
        </p:txBody>
      </p:sp>
      <p:sp>
        <p:nvSpPr>
          <p:cNvPr id="20" name="alert-3"/>
          <p:cNvSpPr/>
          <p:nvPr/>
        </p:nvSpPr>
        <p:spPr>
          <a:xfrm>
            <a:off x="411480" y="4370832"/>
            <a:ext cx="13807440" cy="969264"/>
          </a:xfrm>
          <a:prstGeom prst="roundRect">
            <a:avLst/>
          </a:prstGeom>
          <a:solidFill>
            <a:srgbClr val="FCE9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alert-bar-3"/>
          <p:cNvSpPr/>
          <p:nvPr/>
        </p:nvSpPr>
        <p:spPr>
          <a:xfrm>
            <a:off x="411480" y="4370832"/>
            <a:ext cx="64008" cy="969264"/>
          </a:xfrm>
          <a:prstGeom prst="rect">
            <a:avLst/>
          </a:prstGeom>
          <a:solidFill>
            <a:srgbClr val="B848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48640" y="4398264"/>
            <a:ext cx="1353312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03142"/>
                </a:solidFill>
                <a:latin typeface="Aptos"/>
              </a:defRPr>
            </a:pPr>
            <a:r>
              <a:t>Axe 9 (hors référentiel exporté) : aucune initiative active sur cet axe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4745736"/>
            <a:ext cx="135331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600" b="0">
                <a:solidFill>
                  <a:srgbClr val="5B6772"/>
                </a:solidFill>
                <a:latin typeface="Aptos"/>
              </a:defRPr>
            </a:pPr>
            <a:r>
              <a:t>axe sans initiative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5047488"/>
            <a:ext cx="135331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600" b="0">
                <a:solidFill>
                  <a:srgbClr val="203142"/>
                </a:solidFill>
                <a:latin typeface="Aptos"/>
              </a:defRPr>
            </a:pPr>
            <a:r>
              <a:t>Action : Lancer ou rattacher une initiative</a:t>
            </a:r>
          </a:p>
        </p:txBody>
      </p:sp>
      <p:sp>
        <p:nvSpPr>
          <p:cNvPr id="25" name="alert-4"/>
          <p:cNvSpPr/>
          <p:nvPr/>
        </p:nvSpPr>
        <p:spPr>
          <a:xfrm>
            <a:off x="411480" y="5394960"/>
            <a:ext cx="13807440" cy="969264"/>
          </a:xfrm>
          <a:prstGeom prst="roundRect">
            <a:avLst/>
          </a:prstGeom>
          <a:solidFill>
            <a:srgbClr val="FBF2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alert-bar-4"/>
          <p:cNvSpPr/>
          <p:nvPr/>
        </p:nvSpPr>
        <p:spPr>
          <a:xfrm>
            <a:off x="411480" y="5394960"/>
            <a:ext cx="64008" cy="969264"/>
          </a:xfrm>
          <a:prstGeom prst="rect">
            <a:avLst/>
          </a:prstGeom>
          <a:solidFill>
            <a:srgbClr val="9A7A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48640" y="5422392"/>
            <a:ext cx="1353312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03142"/>
                </a:solidFill>
                <a:latin typeface="Aptos"/>
              </a:defRPr>
            </a:pPr>
            <a:r>
              <a:t>Méthodes Industrialisation : demande de changement à 124 % de sa capacité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640" y="5769864"/>
            <a:ext cx="135331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600" b="0">
                <a:solidFill>
                  <a:srgbClr val="5B6772"/>
                </a:solidFill>
                <a:latin typeface="Aptos"/>
              </a:defRPr>
            </a:pPr>
            <a:r>
              <a:t>pic en déc. 2026 (248.3 pts pour 200.0)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071616"/>
            <a:ext cx="135331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600" b="0">
                <a:solidFill>
                  <a:srgbClr val="203142"/>
                </a:solidFill>
                <a:latin typeface="Aptos"/>
              </a:defRPr>
            </a:pPr>
            <a:r>
              <a:t>Action : Étaler les déploiements</a:t>
            </a:r>
          </a:p>
        </p:txBody>
      </p:sp>
      <p:sp>
        <p:nvSpPr>
          <p:cNvPr id="30" name="alert-5"/>
          <p:cNvSpPr/>
          <p:nvPr/>
        </p:nvSpPr>
        <p:spPr>
          <a:xfrm>
            <a:off x="411480" y="6419088"/>
            <a:ext cx="13807440" cy="969264"/>
          </a:xfrm>
          <a:prstGeom prst="roundRect">
            <a:avLst/>
          </a:prstGeom>
          <a:solidFill>
            <a:srgbClr val="FBF2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alert-bar-5"/>
          <p:cNvSpPr/>
          <p:nvPr/>
        </p:nvSpPr>
        <p:spPr>
          <a:xfrm>
            <a:off x="411480" y="6419088"/>
            <a:ext cx="64008" cy="969264"/>
          </a:xfrm>
          <a:prstGeom prst="rect">
            <a:avLst/>
          </a:prstGeom>
          <a:solidFill>
            <a:srgbClr val="9A7A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48640" y="6446520"/>
            <a:ext cx="1353312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03142"/>
                </a:solidFill>
                <a:latin typeface="Aptos"/>
              </a:defRPr>
            </a:pPr>
            <a:r>
              <a:t>« Projet 2101 · Détrompage d'un poste de montage – Site A » développé séparément sur 4 sites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48640" y="6793992"/>
            <a:ext cx="135331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600" b="0">
                <a:solidFill>
                  <a:srgbClr val="5B6772"/>
                </a:solidFill>
                <a:latin typeface="Aptos"/>
              </a:defRPr>
            </a:pPr>
            <a:r>
              <a:t>Site A, Site B, Site D, Site 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48640" y="7095744"/>
            <a:ext cx="135331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600" b="0">
                <a:solidFill>
                  <a:srgbClr val="203142"/>
                </a:solidFill>
                <a:latin typeface="Aptos"/>
              </a:defRPr>
            </a:pPr>
            <a:r>
              <a:t>Action : Mutualiser la solution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35331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3500" b="1">
                <a:solidFill>
                  <a:srgbClr val="203142"/>
                </a:solidFill>
                <a:latin typeface="Aptos"/>
              </a:defRPr>
            </a:pPr>
            <a:r>
              <a:t>Décisions — les 15 premières initiatives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772400"/>
            <a:ext cx="12801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0">
                <a:solidFill>
                  <a:srgbClr val="5B6772"/>
                </a:solidFill>
                <a:latin typeface="Aptos"/>
              </a:defRPr>
            </a:pPr>
            <a:r>
              <a:t>2026-09-24 · enterprise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33120" y="777240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0">
                <a:solidFill>
                  <a:srgbClr val="5B6772"/>
                </a:solidFill>
                <a:latin typeface="Aptos"/>
              </a:defRPr>
            </a:pPr>
            <a:r>
              <a:t>4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371600"/>
          <a:ext cx="13533119" cy="585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39"/>
                <a:gridCol w="2011680"/>
                <a:gridCol w="1097280"/>
                <a:gridCol w="914400"/>
                <a:gridCol w="914400"/>
                <a:gridCol w="1280160"/>
                <a:gridCol w="1463040"/>
                <a:gridCol w="2103120"/>
              </a:tblGrid>
              <a:tr h="36576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01828"/>
                          </a:solidFill>
                          <a:latin typeface="Aptos"/>
                        </a:defRPr>
                      </a:pPr>
                      <a:r>
                        <a:t>Initiative</a:t>
                      </a:r>
                    </a:p>
                  </a:txBody>
                  <a:tcPr marT="27432" marB="27432" marL="54864" marR="54864">
                    <a:solidFill>
                      <a:srgbClr val="C9D8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01828"/>
                          </a:solidFill>
                          <a:latin typeface="Aptos"/>
                        </a:defRPr>
                      </a:pPr>
                      <a:r>
                        <a:t>Site</a:t>
                      </a:r>
                    </a:p>
                  </a:txBody>
                  <a:tcPr marT="27432" marB="27432" marL="54864" marR="54864">
                    <a:solidFill>
                      <a:srgbClr val="C9D8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01828"/>
                          </a:solidFill>
                          <a:latin typeface="Aptos"/>
                        </a:defRPr>
                      </a:pPr>
                      <a:r>
                        <a:t>Stratégie</a:t>
                      </a:r>
                    </a:p>
                  </a:txBody>
                  <a:tcPr marT="27432" marB="27432" marL="54864" marR="54864">
                    <a:solidFill>
                      <a:srgbClr val="C9D8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01828"/>
                          </a:solidFill>
                          <a:latin typeface="Aptos"/>
                        </a:defRPr>
                      </a:pPr>
                      <a:r>
                        <a:t>Valeur</a:t>
                      </a:r>
                    </a:p>
                  </a:txBody>
                  <a:tcPr marT="27432" marB="27432" marL="54864" marR="54864">
                    <a:solidFill>
                      <a:srgbClr val="C9D8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01828"/>
                          </a:solidFill>
                          <a:latin typeface="Aptos"/>
                        </a:defRPr>
                      </a:pPr>
                      <a:r>
                        <a:t>Risque</a:t>
                      </a:r>
                    </a:p>
                  </a:txBody>
                  <a:tcPr marT="27432" marB="27432" marL="54864" marR="54864">
                    <a:solidFill>
                      <a:srgbClr val="C9D8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01828"/>
                          </a:solidFill>
                          <a:latin typeface="Aptos"/>
                        </a:defRPr>
                      </a:pPr>
                      <a:r>
                        <a:t>Capacité %</a:t>
                      </a:r>
                    </a:p>
                  </a:txBody>
                  <a:tcPr marT="27432" marB="27432" marL="54864" marR="54864">
                    <a:solidFill>
                      <a:srgbClr val="C9D8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01828"/>
                          </a:solidFill>
                          <a:latin typeface="Aptos"/>
                        </a:defRPr>
                      </a:pPr>
                      <a:r>
                        <a:t>Changement %</a:t>
                      </a:r>
                    </a:p>
                  </a:txBody>
                  <a:tcPr marT="27432" marB="27432" marL="54864" marR="54864">
                    <a:solidFill>
                      <a:srgbClr val="C9D8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101828"/>
                          </a:solidFill>
                          <a:latin typeface="Aptos"/>
                        </a:defRPr>
                      </a:pPr>
                      <a:r>
                        <a:t>Recommandation</a:t>
                      </a:r>
                    </a:p>
                  </a:txBody>
                  <a:tcPr marT="27432" marB="27432" marL="54864" marR="54864">
                    <a:solidFill>
                      <a:srgbClr val="C9D8F7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Projet 2103 · Détrompage d'un poste de montage…</a:t>
                      </a:r>
                    </a:p>
                  </a:txBody>
                  <a:tcPr marT="27432" marB="27432" marL="54864" marR="54864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Site E</a:t>
                      </a:r>
                    </a:p>
                  </a:txBody>
                  <a:tcPr marT="27432" marB="27432" marL="54864" marR="54864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100.0</a:t>
                      </a:r>
                    </a:p>
                  </a:txBody>
                  <a:tcPr marT="27432" marB="27432" marL="54864" marR="54864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62.7</a:t>
                      </a:r>
                    </a:p>
                  </a:txBody>
                  <a:tcPr marT="27432" marB="27432" marL="54864" marR="54864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15.0</a:t>
                      </a:r>
                    </a:p>
                  </a:txBody>
                  <a:tcPr marT="27432" marB="27432" marL="54864" marR="54864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01828"/>
                          </a:solidFill>
                          <a:latin typeface="Aptos"/>
                        </a:defRPr>
                      </a:pPr>
                      <a:r>
                        <a:t>133.3</a:t>
                      </a:r>
                    </a:p>
                  </a:txBody>
                  <a:tcPr marT="27432" marB="27432" marL="54864" marR="54864">
                    <a:solidFill>
                      <a:srgbClr val="F3D9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01828"/>
                          </a:solidFill>
                          <a:latin typeface="Aptos"/>
                        </a:defRPr>
                      </a:pPr>
                      <a:r>
                        <a:t>60.6</a:t>
                      </a:r>
                    </a:p>
                  </a:txBody>
                  <a:tcPr marT="27432" marB="27432" marL="54864" marR="54864">
                    <a:solidFill>
                      <a:srgbClr val="BFE6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6B3200"/>
                          </a:solidFill>
                          <a:latin typeface="Aptos"/>
                        </a:defRPr>
                      </a:pPr>
                      <a:r>
                        <a:t>PAUSE</a:t>
                      </a:r>
                    </a:p>
                  </a:txBody>
                  <a:tcPr marT="27432" marB="27432" marL="54864" marR="54864">
                    <a:solidFill>
                      <a:srgbClr val="F7C79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Projet 2112 · Approvisionnement Kanban bord de…</a:t>
                      </a:r>
                    </a:p>
                  </a:txBody>
                  <a:tcPr marT="27432" marB="27432"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Site E</a:t>
                      </a:r>
                    </a:p>
                  </a:txBody>
                  <a:tcPr marT="27432" marB="27432"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100.0</a:t>
                      </a:r>
                    </a:p>
                  </a:txBody>
                  <a:tcPr marT="27432" marB="27432"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41.7</a:t>
                      </a:r>
                    </a:p>
                  </a:txBody>
                  <a:tcPr marT="27432" marB="27432"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22.5</a:t>
                      </a:r>
                    </a:p>
                  </a:txBody>
                  <a:tcPr marT="27432" marB="27432"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01828"/>
                          </a:solidFill>
                          <a:latin typeface="Aptos"/>
                        </a:defRPr>
                      </a:pPr>
                      <a:r>
                        <a:t>200.0</a:t>
                      </a:r>
                    </a:p>
                  </a:txBody>
                  <a:tcPr marT="27432" marB="27432" marL="54864" marR="54864">
                    <a:solidFill>
                      <a:srgbClr val="F6BFB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01828"/>
                          </a:solidFill>
                          <a:latin typeface="Aptos"/>
                        </a:defRPr>
                      </a:pPr>
                      <a:r>
                        <a:t>60.6</a:t>
                      </a:r>
                    </a:p>
                  </a:txBody>
                  <a:tcPr marT="27432" marB="27432" marL="54864" marR="54864">
                    <a:solidFill>
                      <a:srgbClr val="BFE6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6B3200"/>
                          </a:solidFill>
                          <a:latin typeface="Aptos"/>
                        </a:defRPr>
                      </a:pPr>
                      <a:r>
                        <a:t>PAUSE</a:t>
                      </a:r>
                    </a:p>
                  </a:txBody>
                  <a:tcPr marT="27432" marB="27432" marL="54864" marR="54864">
                    <a:solidFill>
                      <a:srgbClr val="F7C79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Projet 2137 · Réduction des temps de changement…</a:t>
                      </a:r>
                    </a:p>
                  </a:txBody>
                  <a:tcPr marT="27432" marB="27432" marL="54864" marR="54864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Site E</a:t>
                      </a:r>
                    </a:p>
                  </a:txBody>
                  <a:tcPr marT="27432" marB="27432" marL="54864" marR="54864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100.0</a:t>
                      </a:r>
                    </a:p>
                  </a:txBody>
                  <a:tcPr marT="27432" marB="27432" marL="54864" marR="54864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42.7</a:t>
                      </a:r>
                    </a:p>
                  </a:txBody>
                  <a:tcPr marT="27432" marB="27432" marL="54864" marR="54864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0.0</a:t>
                      </a:r>
                    </a:p>
                  </a:txBody>
                  <a:tcPr marT="27432" marB="27432" marL="54864" marR="54864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01828"/>
                          </a:solidFill>
                          <a:latin typeface="Aptos"/>
                        </a:defRPr>
                      </a:pPr>
                      <a:r>
                        <a:t>133.3</a:t>
                      </a:r>
                    </a:p>
                  </a:txBody>
                  <a:tcPr marT="27432" marB="27432" marL="54864" marR="54864">
                    <a:solidFill>
                      <a:srgbClr val="F3D9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01828"/>
                          </a:solidFill>
                          <a:latin typeface="Aptos"/>
                        </a:defRPr>
                      </a:pPr>
                      <a:r>
                        <a:t>60.6</a:t>
                      </a:r>
                    </a:p>
                  </a:txBody>
                  <a:tcPr marT="27432" marB="27432" marL="54864" marR="54864">
                    <a:solidFill>
                      <a:srgbClr val="BFE6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6B3200"/>
                          </a:solidFill>
                          <a:latin typeface="Aptos"/>
                        </a:defRPr>
                      </a:pPr>
                      <a:r>
                        <a:t>PAUSE</a:t>
                      </a:r>
                    </a:p>
                  </a:txBody>
                  <a:tcPr marT="27432" marB="27432" marL="54864" marR="54864">
                    <a:solidFill>
                      <a:srgbClr val="F7C79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Projet 2145 · Maintenance autonome des…</a:t>
                      </a:r>
                    </a:p>
                  </a:txBody>
                  <a:tcPr marT="27432" marB="27432"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Site E</a:t>
                      </a:r>
                    </a:p>
                  </a:txBody>
                  <a:tcPr marT="27432" marB="27432"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100.0</a:t>
                      </a:r>
                    </a:p>
                  </a:txBody>
                  <a:tcPr marT="27432" marB="27432"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48.7</a:t>
                      </a:r>
                    </a:p>
                  </a:txBody>
                  <a:tcPr marT="27432" marB="27432"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22.5</a:t>
                      </a:r>
                    </a:p>
                  </a:txBody>
                  <a:tcPr marT="27432" marB="27432"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01828"/>
                          </a:solidFill>
                          <a:latin typeface="Aptos"/>
                        </a:defRPr>
                      </a:pPr>
                      <a:r>
                        <a:t>200.0</a:t>
                      </a:r>
                    </a:p>
                  </a:txBody>
                  <a:tcPr marT="27432" marB="27432" marL="54864" marR="54864">
                    <a:solidFill>
                      <a:srgbClr val="F6BFB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01828"/>
                          </a:solidFill>
                          <a:latin typeface="Aptos"/>
                        </a:defRPr>
                      </a:pPr>
                      <a:r>
                        <a:t>60.6</a:t>
                      </a:r>
                    </a:p>
                  </a:txBody>
                  <a:tcPr marT="27432" marB="27432" marL="54864" marR="54864">
                    <a:solidFill>
                      <a:srgbClr val="BFE6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6B3200"/>
                          </a:solidFill>
                          <a:latin typeface="Aptos"/>
                        </a:defRPr>
                      </a:pPr>
                      <a:r>
                        <a:t>PAUSE</a:t>
                      </a:r>
                    </a:p>
                  </a:txBody>
                  <a:tcPr marT="27432" marB="27432" marL="54864" marR="54864">
                    <a:solidFill>
                      <a:srgbClr val="F7C79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Projet 2301 · Traçabilité numérique des…</a:t>
                      </a:r>
                    </a:p>
                  </a:txBody>
                  <a:tcPr marT="27432" marB="27432" marL="54864" marR="54864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Site A</a:t>
                      </a:r>
                    </a:p>
                  </a:txBody>
                  <a:tcPr marT="27432" marB="27432" marL="54864" marR="54864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100.0</a:t>
                      </a:r>
                    </a:p>
                  </a:txBody>
                  <a:tcPr marT="27432" marB="27432" marL="54864" marR="54864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47.7</a:t>
                      </a:r>
                    </a:p>
                  </a:txBody>
                  <a:tcPr marT="27432" marB="27432" marL="54864" marR="54864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32.5</a:t>
                      </a:r>
                    </a:p>
                  </a:txBody>
                  <a:tcPr marT="27432" marB="27432" marL="54864" marR="54864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01828"/>
                          </a:solidFill>
                          <a:latin typeface="Aptos"/>
                        </a:defRPr>
                      </a:pPr>
                      <a:r>
                        <a:t>533.3</a:t>
                      </a:r>
                    </a:p>
                  </a:txBody>
                  <a:tcPr marT="27432" marB="27432" marL="54864" marR="54864">
                    <a:solidFill>
                      <a:srgbClr val="F6BFB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01828"/>
                          </a:solidFill>
                          <a:latin typeface="Aptos"/>
                        </a:defRPr>
                      </a:pPr>
                      <a:r>
                        <a:t>263.6</a:t>
                      </a:r>
                    </a:p>
                  </a:txBody>
                  <a:tcPr marT="27432" marB="27432" marL="54864" marR="54864">
                    <a:solidFill>
                      <a:srgbClr val="F6BFB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6B3200"/>
                          </a:solidFill>
                          <a:latin typeface="Aptos"/>
                        </a:defRPr>
                      </a:pPr>
                      <a:r>
                        <a:t>PAUSE</a:t>
                      </a:r>
                    </a:p>
                  </a:txBody>
                  <a:tcPr marT="27432" marB="27432" marL="54864" marR="54864">
                    <a:solidFill>
                      <a:srgbClr val="F7C79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Projet 2303 · Maîtrise statistique des procédés…</a:t>
                      </a:r>
                    </a:p>
                  </a:txBody>
                  <a:tcPr marT="27432" marB="27432"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Site A</a:t>
                      </a:r>
                    </a:p>
                  </a:txBody>
                  <a:tcPr marT="27432" marB="27432"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100.0</a:t>
                      </a:r>
                    </a:p>
                  </a:txBody>
                  <a:tcPr marT="27432" marB="27432"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46.5</a:t>
                      </a:r>
                    </a:p>
                  </a:txBody>
                  <a:tcPr marT="27432" marB="27432"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45.0</a:t>
                      </a:r>
                    </a:p>
                  </a:txBody>
                  <a:tcPr marT="27432" marB="27432"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01828"/>
                          </a:solidFill>
                          <a:latin typeface="Aptos"/>
                        </a:defRPr>
                      </a:pPr>
                      <a:r>
                        <a:t>200.0</a:t>
                      </a:r>
                    </a:p>
                  </a:txBody>
                  <a:tcPr marT="27432" marB="27432" marL="54864" marR="54864">
                    <a:solidFill>
                      <a:srgbClr val="F6BFB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01828"/>
                          </a:solidFill>
                          <a:latin typeface="Aptos"/>
                        </a:defRPr>
                      </a:pPr>
                      <a:r>
                        <a:t>263.6</a:t>
                      </a:r>
                    </a:p>
                  </a:txBody>
                  <a:tcPr marT="27432" marB="27432" marL="54864" marR="54864">
                    <a:solidFill>
                      <a:srgbClr val="F6BFB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6B3200"/>
                          </a:solidFill>
                          <a:latin typeface="Aptos"/>
                        </a:defRPr>
                      </a:pPr>
                      <a:r>
                        <a:t>PAUSE</a:t>
                      </a:r>
                    </a:p>
                  </a:txBody>
                  <a:tcPr marT="27432" marB="27432" marL="54864" marR="54864">
                    <a:solidFill>
                      <a:srgbClr val="F7C79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Projet 2101 · Détrompage d'un poste de montage…</a:t>
                      </a:r>
                    </a:p>
                  </a:txBody>
                  <a:tcPr marT="27432" marB="27432" marL="54864" marR="54864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Site A</a:t>
                      </a:r>
                    </a:p>
                  </a:txBody>
                  <a:tcPr marT="27432" marB="27432" marL="54864" marR="54864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100.0</a:t>
                      </a:r>
                    </a:p>
                  </a:txBody>
                  <a:tcPr marT="27432" marB="27432" marL="54864" marR="54864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56.7</a:t>
                      </a:r>
                    </a:p>
                  </a:txBody>
                  <a:tcPr marT="27432" marB="27432" marL="54864" marR="54864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22.5</a:t>
                      </a:r>
                    </a:p>
                  </a:txBody>
                  <a:tcPr marT="27432" marB="27432" marL="54864" marR="54864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01828"/>
                          </a:solidFill>
                          <a:latin typeface="Aptos"/>
                        </a:defRPr>
                      </a:pPr>
                      <a:r>
                        <a:t>100.0</a:t>
                      </a:r>
                    </a:p>
                  </a:txBody>
                  <a:tcPr marT="27432" marB="27432" marL="54864" marR="54864">
                    <a:solidFill>
                      <a:srgbClr val="BFE6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01828"/>
                          </a:solidFill>
                          <a:latin typeface="Aptos"/>
                        </a:defRPr>
                      </a:pPr>
                      <a:r>
                        <a:t>263.6</a:t>
                      </a:r>
                    </a:p>
                  </a:txBody>
                  <a:tcPr marT="27432" marB="27432" marL="54864" marR="54864">
                    <a:solidFill>
                      <a:srgbClr val="F6BFB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45208F"/>
                          </a:solidFill>
                          <a:latin typeface="Aptos"/>
                        </a:defRPr>
                      </a:pPr>
                      <a:r>
                        <a:t>MERGE</a:t>
                      </a:r>
                    </a:p>
                  </a:txBody>
                  <a:tcPr marT="27432" marB="27432" marL="54864" marR="54864">
                    <a:solidFill>
                      <a:srgbClr val="D4C6F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Projet 2104 · Instructions de travail…</a:t>
                      </a:r>
                    </a:p>
                  </a:txBody>
                  <a:tcPr marT="27432" marB="27432"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Site A</a:t>
                      </a:r>
                    </a:p>
                  </a:txBody>
                  <a:tcPr marT="27432" marB="27432"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100.0</a:t>
                      </a:r>
                    </a:p>
                  </a:txBody>
                  <a:tcPr marT="27432" marB="27432"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35.7</a:t>
                      </a:r>
                    </a:p>
                  </a:txBody>
                  <a:tcPr marT="27432" marB="27432"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15.0</a:t>
                      </a:r>
                    </a:p>
                  </a:txBody>
                  <a:tcPr marT="27432" marB="27432"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01828"/>
                          </a:solidFill>
                          <a:latin typeface="Aptos"/>
                        </a:defRPr>
                      </a:pPr>
                      <a:r>
                        <a:t>533.3</a:t>
                      </a:r>
                    </a:p>
                  </a:txBody>
                  <a:tcPr marT="27432" marB="27432" marL="54864" marR="54864">
                    <a:solidFill>
                      <a:srgbClr val="F6BFB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01828"/>
                          </a:solidFill>
                          <a:latin typeface="Aptos"/>
                        </a:defRPr>
                      </a:pPr>
                      <a:r>
                        <a:t>263.6</a:t>
                      </a:r>
                    </a:p>
                  </a:txBody>
                  <a:tcPr marT="27432" marB="27432" marL="54864" marR="54864">
                    <a:solidFill>
                      <a:srgbClr val="F6BFB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45208F"/>
                          </a:solidFill>
                          <a:latin typeface="Aptos"/>
                        </a:defRPr>
                      </a:pPr>
                      <a:r>
                        <a:t>MERGE</a:t>
                      </a:r>
                    </a:p>
                  </a:txBody>
                  <a:tcPr marT="27432" marB="27432" marL="54864" marR="54864">
                    <a:solidFill>
                      <a:srgbClr val="D4C6F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Projet 2109 · Rangement 5S des outillages –…</a:t>
                      </a:r>
                    </a:p>
                  </a:txBody>
                  <a:tcPr marT="27432" marB="27432" marL="54864" marR="54864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Site A</a:t>
                      </a:r>
                    </a:p>
                  </a:txBody>
                  <a:tcPr marT="27432" marB="27432" marL="54864" marR="54864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100.0</a:t>
                      </a:r>
                    </a:p>
                  </a:txBody>
                  <a:tcPr marT="27432" marB="27432" marL="54864" marR="54864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34.5</a:t>
                      </a:r>
                    </a:p>
                  </a:txBody>
                  <a:tcPr marT="27432" marB="27432" marL="54864" marR="54864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15.0</a:t>
                      </a:r>
                    </a:p>
                  </a:txBody>
                  <a:tcPr marT="27432" marB="27432" marL="54864" marR="54864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01828"/>
                          </a:solidFill>
                          <a:latin typeface="Aptos"/>
                        </a:defRPr>
                      </a:pPr>
                      <a:r>
                        <a:t>533.3</a:t>
                      </a:r>
                    </a:p>
                  </a:txBody>
                  <a:tcPr marT="27432" marB="27432" marL="54864" marR="54864">
                    <a:solidFill>
                      <a:srgbClr val="F6BFB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01828"/>
                          </a:solidFill>
                          <a:latin typeface="Aptos"/>
                        </a:defRPr>
                      </a:pPr>
                      <a:r>
                        <a:t>263.6</a:t>
                      </a:r>
                    </a:p>
                  </a:txBody>
                  <a:tcPr marT="27432" marB="27432" marL="54864" marR="54864">
                    <a:solidFill>
                      <a:srgbClr val="F6BFB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45208F"/>
                          </a:solidFill>
                          <a:latin typeface="Aptos"/>
                        </a:defRPr>
                      </a:pPr>
                      <a:r>
                        <a:t>MERGE</a:t>
                      </a:r>
                    </a:p>
                  </a:txBody>
                  <a:tcPr marT="27432" marB="27432" marL="54864" marR="54864">
                    <a:solidFill>
                      <a:srgbClr val="D4C6F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Projet 2110 · Réduction du temps de recherche…</a:t>
                      </a:r>
                    </a:p>
                  </a:txBody>
                  <a:tcPr marT="27432" marB="27432"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Site A</a:t>
                      </a:r>
                    </a:p>
                  </a:txBody>
                  <a:tcPr marT="27432" marB="27432"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100.0</a:t>
                      </a:r>
                    </a:p>
                  </a:txBody>
                  <a:tcPr marT="27432" marB="27432"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60.0</a:t>
                      </a:r>
                    </a:p>
                  </a:txBody>
                  <a:tcPr marT="27432" marB="27432"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20</a:t>
                      </a:r>
                    </a:p>
                  </a:txBody>
                  <a:tcPr marT="27432" marB="27432"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01828"/>
                          </a:solidFill>
                          <a:latin typeface="Aptos"/>
                        </a:defRPr>
                      </a:pPr>
                      <a:r>
                        <a:t>0.0</a:t>
                      </a:r>
                    </a:p>
                  </a:txBody>
                  <a:tcPr marT="27432" marB="27432" marL="54864" marR="54864">
                    <a:solidFill>
                      <a:srgbClr val="BFE6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01828"/>
                          </a:solidFill>
                          <a:latin typeface="Aptos"/>
                        </a:defRPr>
                      </a:pPr>
                      <a:r>
                        <a:t>0.0</a:t>
                      </a:r>
                    </a:p>
                  </a:txBody>
                  <a:tcPr marT="27432" marB="27432" marL="54864" marR="54864">
                    <a:solidFill>
                      <a:srgbClr val="BFE6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45208F"/>
                          </a:solidFill>
                          <a:latin typeface="Aptos"/>
                        </a:defRPr>
                      </a:pPr>
                      <a:r>
                        <a:t>MERGE</a:t>
                      </a:r>
                    </a:p>
                  </a:txBody>
                  <a:tcPr marT="27432" marB="27432" marL="54864" marR="54864">
                    <a:solidFill>
                      <a:srgbClr val="D4C6F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Projet 2119 · Préparation de kits par ordre de…</a:t>
                      </a:r>
                    </a:p>
                  </a:txBody>
                  <a:tcPr marT="27432" marB="27432" marL="54864" marR="54864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Site A</a:t>
                      </a:r>
                    </a:p>
                  </a:txBody>
                  <a:tcPr marT="27432" marB="27432" marL="54864" marR="54864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100.0</a:t>
                      </a:r>
                    </a:p>
                  </a:txBody>
                  <a:tcPr marT="27432" marB="27432" marL="54864" marR="54864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66.0</a:t>
                      </a:r>
                    </a:p>
                  </a:txBody>
                  <a:tcPr marT="27432" marB="27432" marL="54864" marR="54864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15.0</a:t>
                      </a:r>
                    </a:p>
                  </a:txBody>
                  <a:tcPr marT="27432" marB="27432" marL="54864" marR="54864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01828"/>
                          </a:solidFill>
                          <a:latin typeface="Aptos"/>
                        </a:defRPr>
                      </a:pPr>
                      <a:r>
                        <a:t>533.3</a:t>
                      </a:r>
                    </a:p>
                  </a:txBody>
                  <a:tcPr marT="27432" marB="27432" marL="54864" marR="54864">
                    <a:solidFill>
                      <a:srgbClr val="F6BFB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01828"/>
                          </a:solidFill>
                          <a:latin typeface="Aptos"/>
                        </a:defRPr>
                      </a:pPr>
                      <a:r>
                        <a:t>263.6</a:t>
                      </a:r>
                    </a:p>
                  </a:txBody>
                  <a:tcPr marT="27432" marB="27432" marL="54864" marR="54864">
                    <a:solidFill>
                      <a:srgbClr val="F6BFB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45208F"/>
                          </a:solidFill>
                          <a:latin typeface="Aptos"/>
                        </a:defRPr>
                      </a:pPr>
                      <a:r>
                        <a:t>MERGE</a:t>
                      </a:r>
                    </a:p>
                  </a:txBody>
                  <a:tcPr marT="27432" marB="27432" marL="54864" marR="54864">
                    <a:solidFill>
                      <a:srgbClr val="D4C6F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Projet 2120 · Poste de travail réglable en…</a:t>
                      </a:r>
                    </a:p>
                  </a:txBody>
                  <a:tcPr marT="27432" marB="27432"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Site A</a:t>
                      </a:r>
                    </a:p>
                  </a:txBody>
                  <a:tcPr marT="27432" marB="27432"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100.0</a:t>
                      </a:r>
                    </a:p>
                  </a:txBody>
                  <a:tcPr marT="27432" marB="27432"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72.0</a:t>
                      </a:r>
                    </a:p>
                  </a:txBody>
                  <a:tcPr marT="27432" marB="27432"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22.5</a:t>
                      </a:r>
                    </a:p>
                  </a:txBody>
                  <a:tcPr marT="27432" marB="27432"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01828"/>
                          </a:solidFill>
                          <a:latin typeface="Aptos"/>
                        </a:defRPr>
                      </a:pPr>
                      <a:r>
                        <a:t>533.3</a:t>
                      </a:r>
                    </a:p>
                  </a:txBody>
                  <a:tcPr marT="27432" marB="27432" marL="54864" marR="54864">
                    <a:solidFill>
                      <a:srgbClr val="F6BFB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01828"/>
                          </a:solidFill>
                          <a:latin typeface="Aptos"/>
                        </a:defRPr>
                      </a:pPr>
                      <a:r>
                        <a:t>263.6</a:t>
                      </a:r>
                    </a:p>
                  </a:txBody>
                  <a:tcPr marT="27432" marB="27432" marL="54864" marR="54864">
                    <a:solidFill>
                      <a:srgbClr val="F6BFB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45208F"/>
                          </a:solidFill>
                          <a:latin typeface="Aptos"/>
                        </a:defRPr>
                      </a:pPr>
                      <a:r>
                        <a:t>MERGE</a:t>
                      </a:r>
                    </a:p>
                  </a:txBody>
                  <a:tcPr marT="27432" marB="27432" marL="54864" marR="54864">
                    <a:solidFill>
                      <a:srgbClr val="D4C6F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Projet 2121 · Ordonnancement visuel de…</a:t>
                      </a:r>
                    </a:p>
                  </a:txBody>
                  <a:tcPr marT="27432" marB="27432" marL="54864" marR="54864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Site A</a:t>
                      </a:r>
                    </a:p>
                  </a:txBody>
                  <a:tcPr marT="27432" marB="27432" marL="54864" marR="54864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100.0</a:t>
                      </a:r>
                    </a:p>
                  </a:txBody>
                  <a:tcPr marT="27432" marB="27432" marL="54864" marR="54864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60.0</a:t>
                      </a:r>
                    </a:p>
                  </a:txBody>
                  <a:tcPr marT="27432" marB="27432" marL="54864" marR="54864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15.0</a:t>
                      </a:r>
                    </a:p>
                  </a:txBody>
                  <a:tcPr marT="27432" marB="27432" marL="54864" marR="54864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01828"/>
                          </a:solidFill>
                          <a:latin typeface="Aptos"/>
                        </a:defRPr>
                      </a:pPr>
                      <a:r>
                        <a:t>533.3</a:t>
                      </a:r>
                    </a:p>
                  </a:txBody>
                  <a:tcPr marT="27432" marB="27432" marL="54864" marR="54864">
                    <a:solidFill>
                      <a:srgbClr val="F6BFB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01828"/>
                          </a:solidFill>
                          <a:latin typeface="Aptos"/>
                        </a:defRPr>
                      </a:pPr>
                      <a:r>
                        <a:t>263.6</a:t>
                      </a:r>
                    </a:p>
                  </a:txBody>
                  <a:tcPr marT="27432" marB="27432" marL="54864" marR="54864">
                    <a:solidFill>
                      <a:srgbClr val="F6BFB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45208F"/>
                          </a:solidFill>
                          <a:latin typeface="Aptos"/>
                        </a:defRPr>
                      </a:pPr>
                      <a:r>
                        <a:t>MERGE</a:t>
                      </a:r>
                    </a:p>
                  </a:txBody>
                  <a:tcPr marT="27432" marB="27432" marL="54864" marR="54864">
                    <a:solidFill>
                      <a:srgbClr val="D4C6F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Projet 2122 · Maintenance autonome des…</a:t>
                      </a:r>
                    </a:p>
                  </a:txBody>
                  <a:tcPr marT="27432" marB="27432"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Site C</a:t>
                      </a:r>
                    </a:p>
                  </a:txBody>
                  <a:tcPr marT="27432" marB="27432"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100.0</a:t>
                      </a:r>
                    </a:p>
                  </a:txBody>
                  <a:tcPr marT="27432" marB="27432"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41.7</a:t>
                      </a:r>
                    </a:p>
                  </a:txBody>
                  <a:tcPr marT="27432" marB="27432"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15.0</a:t>
                      </a:r>
                    </a:p>
                  </a:txBody>
                  <a:tcPr marT="27432" marB="27432"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01828"/>
                          </a:solidFill>
                          <a:latin typeface="Aptos"/>
                        </a:defRPr>
                      </a:pPr>
                      <a:r>
                        <a:t>66.7</a:t>
                      </a:r>
                    </a:p>
                  </a:txBody>
                  <a:tcPr marT="27432" marB="27432" marL="54864" marR="54864">
                    <a:solidFill>
                      <a:srgbClr val="BFE6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01828"/>
                          </a:solidFill>
                          <a:latin typeface="Aptos"/>
                        </a:defRPr>
                      </a:pPr>
                      <a:r>
                        <a:t>30.0</a:t>
                      </a:r>
                    </a:p>
                  </a:txBody>
                  <a:tcPr marT="27432" marB="27432" marL="54864" marR="54864">
                    <a:solidFill>
                      <a:srgbClr val="BFE6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45208F"/>
                          </a:solidFill>
                          <a:latin typeface="Aptos"/>
                        </a:defRPr>
                      </a:pPr>
                      <a:r>
                        <a:t>MERGE</a:t>
                      </a:r>
                    </a:p>
                  </a:txBody>
                  <a:tcPr marT="27432" marB="27432" marL="54864" marR="54864">
                    <a:solidFill>
                      <a:srgbClr val="D4C6F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Projet 2124 · Maintenance prédictive par…</a:t>
                      </a:r>
                    </a:p>
                  </a:txBody>
                  <a:tcPr marT="27432" marB="27432" marL="54864" marR="54864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Site C</a:t>
                      </a:r>
                    </a:p>
                  </a:txBody>
                  <a:tcPr marT="27432" marB="27432" marL="54864" marR="54864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100.0</a:t>
                      </a:r>
                    </a:p>
                  </a:txBody>
                  <a:tcPr marT="27432" marB="27432" marL="54864" marR="54864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60.0</a:t>
                      </a:r>
                    </a:p>
                  </a:txBody>
                  <a:tcPr marT="27432" marB="27432" marL="54864" marR="54864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03142"/>
                          </a:solidFill>
                          <a:latin typeface="Aptos"/>
                        </a:defRPr>
                      </a:pPr>
                      <a:r>
                        <a:t>20</a:t>
                      </a:r>
                    </a:p>
                  </a:txBody>
                  <a:tcPr marT="27432" marB="27432" marL="54864" marR="54864">
                    <a:solidFill>
                      <a:srgbClr val="EF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01828"/>
                          </a:solidFill>
                          <a:latin typeface="Aptos"/>
                        </a:defRPr>
                      </a:pPr>
                      <a:r>
                        <a:t>0.0</a:t>
                      </a:r>
                    </a:p>
                  </a:txBody>
                  <a:tcPr marT="27432" marB="27432" marL="54864" marR="54864">
                    <a:solidFill>
                      <a:srgbClr val="BFE6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01828"/>
                          </a:solidFill>
                          <a:latin typeface="Aptos"/>
                        </a:defRPr>
                      </a:pPr>
                      <a:r>
                        <a:t>0.0</a:t>
                      </a:r>
                    </a:p>
                  </a:txBody>
                  <a:tcPr marT="27432" marB="27432" marL="54864" marR="54864">
                    <a:solidFill>
                      <a:srgbClr val="BFE6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45208F"/>
                          </a:solidFill>
                          <a:latin typeface="Aptos"/>
                        </a:defRPr>
                      </a:pPr>
                      <a:r>
                        <a:t>MERGE</a:t>
                      </a:r>
                    </a:p>
                  </a:txBody>
                  <a:tcPr marT="27432" marB="27432" marL="54864" marR="54864">
                    <a:solidFill>
                      <a:srgbClr val="D4C6F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35331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3500" b="1">
                <a:solidFill>
                  <a:srgbClr val="203142"/>
                </a:solidFill>
                <a:latin typeface="Aptos"/>
              </a:defRPr>
            </a:pPr>
            <a:r>
              <a:t>Répartition des recommandations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772400"/>
            <a:ext cx="12801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0">
                <a:solidFill>
                  <a:srgbClr val="5B6772"/>
                </a:solidFill>
                <a:latin typeface="Aptos"/>
              </a:defRPr>
            </a:pPr>
            <a:r>
              <a:t>2026-09-24 · enterprise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33120" y="777240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0">
                <a:solidFill>
                  <a:srgbClr val="5B6772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5" name="rec-STOP"/>
          <p:cNvSpPr/>
          <p:nvPr/>
        </p:nvSpPr>
        <p:spPr>
          <a:xfrm>
            <a:off x="1737360" y="1463040"/>
            <a:ext cx="2743200" cy="457200"/>
          </a:xfrm>
          <a:prstGeom prst="roundRect">
            <a:avLst/>
          </a:prstGeom>
          <a:solidFill>
            <a:srgbClr val="F6B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>
              <a:defRPr sz="2200" b="1">
                <a:solidFill>
                  <a:srgbClr val="8A1414"/>
                </a:solidFill>
                <a:latin typeface="Aptos"/>
              </a:defRPr>
            </a:pPr>
            <a:r>
              <a:t>STOP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63040"/>
            <a:ext cx="100584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3000" b="1">
                <a:solidFill>
                  <a:srgbClr val="203142"/>
                </a:solidFill>
                <a:latin typeface="Aptos"/>
              </a:defRPr>
            </a:pPr>
            <a:r>
              <a:t>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54880" y="1463040"/>
            <a:ext cx="932688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0">
                <a:solidFill>
                  <a:srgbClr val="203142"/>
                </a:solidFill>
                <a:latin typeface="Aptos"/>
              </a:defRPr>
            </a:pPr>
            <a:r>
              <a:t>Proposer un arrêt faute de stratégie et de valeur documentées.</a:t>
            </a:r>
          </a:p>
        </p:txBody>
      </p:sp>
      <p:sp>
        <p:nvSpPr>
          <p:cNvPr id="8" name="rec-PAUSE"/>
          <p:cNvSpPr/>
          <p:nvPr/>
        </p:nvSpPr>
        <p:spPr>
          <a:xfrm>
            <a:off x="1737360" y="2423160"/>
            <a:ext cx="2743200" cy="457200"/>
          </a:xfrm>
          <a:prstGeom prst="roundRect">
            <a:avLst/>
          </a:prstGeom>
          <a:solidFill>
            <a:srgbClr val="F7C7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>
              <a:defRPr sz="2200" b="1">
                <a:solidFill>
                  <a:srgbClr val="6B3200"/>
                </a:solidFill>
                <a:latin typeface="Aptos"/>
              </a:defRPr>
            </a:pPr>
            <a:r>
              <a:t>PAUSE</a:t>
            </a:r>
          </a:p>
        </p:txBody>
      </p:sp>
      <p:sp>
        <p:nvSpPr>
          <p:cNvPr id="9" name="rec-bar-PAUSE"/>
          <p:cNvSpPr/>
          <p:nvPr/>
        </p:nvSpPr>
        <p:spPr>
          <a:xfrm>
            <a:off x="1737360" y="2971800"/>
            <a:ext cx="1676400" cy="146304"/>
          </a:xfrm>
          <a:prstGeom prst="rect">
            <a:avLst/>
          </a:prstGeom>
          <a:solidFill>
            <a:srgbClr val="F7C79A"/>
          </a:solidFill>
          <a:ln>
            <a:solidFill>
              <a:srgbClr val="6B32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2423160"/>
            <a:ext cx="100584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3000" b="1">
                <a:solidFill>
                  <a:srgbClr val="203142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54880" y="2423160"/>
            <a:ext cx="932688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0">
                <a:solidFill>
                  <a:srgbClr val="203142"/>
                </a:solidFill>
                <a:latin typeface="Aptos"/>
              </a:defRPr>
            </a:pPr>
            <a:r>
              <a:t>Suspendre temporairement pour réduire la saturation.</a:t>
            </a:r>
          </a:p>
        </p:txBody>
      </p:sp>
      <p:sp>
        <p:nvSpPr>
          <p:cNvPr id="12" name="rec-MERGE"/>
          <p:cNvSpPr/>
          <p:nvPr/>
        </p:nvSpPr>
        <p:spPr>
          <a:xfrm>
            <a:off x="1737360" y="3383280"/>
            <a:ext cx="2743200" cy="457200"/>
          </a:xfrm>
          <a:prstGeom prst="roundRect">
            <a:avLst/>
          </a:prstGeom>
          <a:solidFill>
            <a:srgbClr val="D4C6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>
              <a:defRPr sz="2200" b="1">
                <a:solidFill>
                  <a:srgbClr val="45208F"/>
                </a:solidFill>
                <a:latin typeface="Aptos"/>
              </a:defRPr>
            </a:pPr>
            <a:r>
              <a:t>MERGE</a:t>
            </a:r>
          </a:p>
        </p:txBody>
      </p:sp>
      <p:sp>
        <p:nvSpPr>
          <p:cNvPr id="13" name="rec-bar-MERGE"/>
          <p:cNvSpPr/>
          <p:nvPr/>
        </p:nvSpPr>
        <p:spPr>
          <a:xfrm>
            <a:off x="1737360" y="3931920"/>
            <a:ext cx="5029200" cy="146304"/>
          </a:xfrm>
          <a:prstGeom prst="rect">
            <a:avLst/>
          </a:prstGeom>
          <a:solidFill>
            <a:srgbClr val="D4C6F2"/>
          </a:solidFill>
          <a:ln>
            <a:solidFill>
              <a:srgbClr val="4520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48640" y="3383280"/>
            <a:ext cx="100584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3000" b="1">
                <a:solidFill>
                  <a:srgbClr val="203142"/>
                </a:solidFill>
                <a:latin typeface="Aptos"/>
              </a:defRPr>
            </a:pPr>
            <a:r>
              <a:t>18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54880" y="3383280"/>
            <a:ext cx="932688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0">
                <a:solidFill>
                  <a:srgbClr val="203142"/>
                </a:solidFill>
                <a:latin typeface="Aptos"/>
              </a:defRPr>
            </a:pPr>
            <a:r>
              <a:t>Étudier une mutualisation avec l’initiative similaire.</a:t>
            </a:r>
          </a:p>
        </p:txBody>
      </p:sp>
      <p:sp>
        <p:nvSpPr>
          <p:cNvPr id="16" name="rec-REVIEW"/>
          <p:cNvSpPr/>
          <p:nvPr/>
        </p:nvSpPr>
        <p:spPr>
          <a:xfrm>
            <a:off x="1737360" y="4343400"/>
            <a:ext cx="2743200" cy="457200"/>
          </a:xfrm>
          <a:prstGeom prst="roundRect">
            <a:avLst/>
          </a:prstGeom>
          <a:solidFill>
            <a:srgbClr val="F3D9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>
              <a:defRPr sz="2200" b="1">
                <a:solidFill>
                  <a:srgbClr val="5C4200"/>
                </a:solidFill>
                <a:latin typeface="Aptos"/>
              </a:defRPr>
            </a:pPr>
            <a:r>
              <a:t>REVIEW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4343400"/>
            <a:ext cx="100584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3000" b="1">
                <a:solidFill>
                  <a:srgbClr val="203142"/>
                </a:solidFill>
                <a:latin typeface="Aptos"/>
              </a:defRPr>
            </a:pPr>
            <a:r>
              <a:t>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54880" y="4343400"/>
            <a:ext cx="932688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0">
                <a:solidFill>
                  <a:srgbClr val="203142"/>
                </a:solidFill>
                <a:latin typeface="Aptos"/>
              </a:defRPr>
            </a:pPr>
            <a:r>
              <a:t>Réexaminer les risques en comité de pilotage.</a:t>
            </a:r>
          </a:p>
        </p:txBody>
      </p:sp>
      <p:sp>
        <p:nvSpPr>
          <p:cNvPr id="19" name="rec-ACCELERATE"/>
          <p:cNvSpPr/>
          <p:nvPr/>
        </p:nvSpPr>
        <p:spPr>
          <a:xfrm>
            <a:off x="1737360" y="5303520"/>
            <a:ext cx="2743200" cy="457200"/>
          </a:xfrm>
          <a:prstGeom prst="roundRect">
            <a:avLst/>
          </a:prstGeom>
          <a:solidFill>
            <a:srgbClr val="BFE6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>
              <a:defRPr sz="2200" b="1">
                <a:solidFill>
                  <a:srgbClr val="0B5D30"/>
                </a:solidFill>
                <a:latin typeface="Aptos"/>
              </a:defRPr>
            </a:pPr>
            <a:r>
              <a:t>ACCELERATE</a:t>
            </a:r>
          </a:p>
        </p:txBody>
      </p:sp>
      <p:sp>
        <p:nvSpPr>
          <p:cNvPr id="20" name="rec-bar-ACCELERATE"/>
          <p:cNvSpPr/>
          <p:nvPr/>
        </p:nvSpPr>
        <p:spPr>
          <a:xfrm>
            <a:off x="1737360" y="5852160"/>
            <a:ext cx="3352800" cy="146304"/>
          </a:xfrm>
          <a:prstGeom prst="rect">
            <a:avLst/>
          </a:prstGeom>
          <a:solidFill>
            <a:srgbClr val="BFE6D6"/>
          </a:solidFill>
          <a:ln>
            <a:solidFill>
              <a:srgbClr val="0B5D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48640" y="5303520"/>
            <a:ext cx="100584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3000" b="1">
                <a:solidFill>
                  <a:srgbClr val="203142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54880" y="5303520"/>
            <a:ext cx="932688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0">
                <a:solidFill>
                  <a:srgbClr val="203142"/>
                </a:solidFill>
                <a:latin typeface="Aptos"/>
              </a:defRPr>
            </a:pPr>
            <a:r>
              <a:t>Accélérer la réalisation et prioriser les moyens.</a:t>
            </a:r>
          </a:p>
        </p:txBody>
      </p:sp>
      <p:sp>
        <p:nvSpPr>
          <p:cNvPr id="23" name="rec-CONTINUE"/>
          <p:cNvSpPr/>
          <p:nvPr/>
        </p:nvSpPr>
        <p:spPr>
          <a:xfrm>
            <a:off x="1737360" y="6263640"/>
            <a:ext cx="2743200" cy="457200"/>
          </a:xfrm>
          <a:prstGeom prst="roundRect">
            <a:avLst/>
          </a:prstGeom>
          <a:solidFill>
            <a:srgbClr val="DF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>
              <a:defRPr sz="2200" b="1">
                <a:solidFill>
                  <a:srgbClr val="2B3445"/>
                </a:solidFill>
                <a:latin typeface="Aptos"/>
              </a:defRPr>
            </a:pPr>
            <a:r>
              <a:t>CONTINUE</a:t>
            </a:r>
          </a:p>
        </p:txBody>
      </p:sp>
      <p:sp>
        <p:nvSpPr>
          <p:cNvPr id="24" name="rec-bar-CONTINUE"/>
          <p:cNvSpPr/>
          <p:nvPr/>
        </p:nvSpPr>
        <p:spPr>
          <a:xfrm>
            <a:off x="1737360" y="6812279"/>
            <a:ext cx="3352800" cy="146304"/>
          </a:xfrm>
          <a:prstGeom prst="rect">
            <a:avLst/>
          </a:prstGeom>
          <a:solidFill>
            <a:srgbClr val="DFE4EC"/>
          </a:solidFill>
          <a:ln>
            <a:solidFill>
              <a:srgbClr val="2B34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48640" y="6263640"/>
            <a:ext cx="100584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3000" b="1">
                <a:solidFill>
                  <a:srgbClr val="203142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54880" y="6263640"/>
            <a:ext cx="932688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0">
                <a:solidFill>
                  <a:srgbClr val="203142"/>
                </a:solidFill>
                <a:latin typeface="Aptos"/>
              </a:defRPr>
            </a:pPr>
            <a:r>
              <a:t>Poursuivre avec le suivi habituel.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